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9601200" cx="73152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ED15680-3D41-4D0F-939F-AA86D3064B91}">
  <a:tblStyle styleId="{0ED15680-3D41-4D0F-939F-AA86D3064B9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E8E0A75-D6E3-49A5-9076-A79D78BF4F47}"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11" Type="http://schemas.openxmlformats.org/officeDocument/2006/relationships/slide" Target="slides/slide3.xml"/><Relationship Id="rId22" Type="http://schemas.openxmlformats.org/officeDocument/2006/relationships/font" Target="fonts/PlusJakartaSans-boldItalic.fntdata"/><Relationship Id="rId10" Type="http://schemas.openxmlformats.org/officeDocument/2006/relationships/slide" Target="slides/slide2.xml"/><Relationship Id="rId21" Type="http://schemas.openxmlformats.org/officeDocument/2006/relationships/font" Target="fonts/PlusJakartaSans-italic.fntdata"/><Relationship Id="rId13" Type="http://schemas.openxmlformats.org/officeDocument/2006/relationships/font" Target="fonts/Halant-regular.fntdata"/><Relationship Id="rId12" Type="http://schemas.openxmlformats.org/officeDocument/2006/relationships/slide" Target="slides/slide4.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regular.fntdata"/><Relationship Id="rId6" Type="http://schemas.openxmlformats.org/officeDocument/2006/relationships/slideMaster" Target="slideMasters/slideMaster2.xml"/><Relationship Id="rId18" Type="http://schemas.openxmlformats.org/officeDocument/2006/relationships/font" Target="fonts/Inter-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41d5e5aab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41d5e5a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97b00ad89_0_67: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97b00ad89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597b00ad89_0_21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597b00ad89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3597b00ad89_0_42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3597b00ad89_0_4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hyperlink" Target="https://youtu.be/T_sGTspaF4Y?feature=shared&amp;t=82"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3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5" name="Google Shape;145;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6" name="Google Shape;146;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47" name="Google Shape;147;p37"/>
          <p:cNvGraphicFramePr/>
          <p:nvPr/>
        </p:nvGraphicFramePr>
        <p:xfrm>
          <a:off x="355544" y="1535436"/>
          <a:ext cx="3000000" cy="3000000"/>
        </p:xfrm>
        <a:graphic>
          <a:graphicData uri="http://schemas.openxmlformats.org/drawingml/2006/table">
            <a:tbl>
              <a:tblPr>
                <a:noFill/>
                <a:tableStyleId>{0ED15680-3D41-4D0F-939F-AA86D3064B91}</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r>
                        <a:rPr lang="en" sz="1200">
                          <a:latin typeface="Halant"/>
                          <a:ea typeface="Halant"/>
                          <a:cs typeface="Halant"/>
                          <a:sym typeface="Halant"/>
                        </a:rPr>
                        <a:t>Begin at 1:22, End at 3:09</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 the late 20th century was not the first time that empires disintegrated. Rome comes to mind. Also the Persians. And of course the American Revolution ended one kind of European imperial experiment. But in all those cases, Empire struck back… heh heh, you see what I did there? I mean, Britain lost its 13 colonies, but later controlled half of Africa and all of India. And what makes the recent decolonization so special is that at least so far, no empires have emerged to replace the ones that fell. And this was largely due to World War II because on some level, the Allies were fighting to stop Nazi imperialism. Hitler wanted to take over Central Europe, and Africa, and probably the Middle East-- and the Ally defeat of the Nazis discredited the whole idea of empire. So the English, French, and Americans couldn’t very well say to the colonial troops who’d fought alongside them, “Thank you so much for helping us to thwart Germany’s imperialistic ambitions. As a reward, please hand in your rifle and return to your state of subjugation.” Plus, most of the big colonial powers-- especially France, Britain, and Japan-- had been significantly weakened by World War II, by which I mean that large swaths of them looked like this. So, post-war decolonization happened all over the place: The British colony that had once been “India” became three independent nations. By the way, is this Gandhi or is this Ben Kingsley playing Gandhi? In Southeast Asia, French Indochina became Cambodia, Laos, and Vietnam. And the Dutch East Indies became Indonesia. But of course when we think about decolonization, we mostly think about Africa going from this to this. So we’re gonna oversimplify here, because we have to, but decolonization throughout Afro-Eurasia had some similar characteristics. Because it occurred in the context of the Cold War, many of these new nations had to choose between socialist and capitalist influences, which shaped their futures. While many of these new countries eventually adopted some form of democracy, the road there was often rocky. Also, decolonization often involved violence, usually the overthrow of colonial elites.</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48" name="Google Shape;148;p37"/>
          <p:cNvSpPr txBox="1"/>
          <p:nvPr/>
        </p:nvSpPr>
        <p:spPr>
          <a:xfrm>
            <a:off x="428450" y="864000"/>
            <a:ext cx="6511200" cy="630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John Green</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John Green is an American author, YouTuber, and philanthropist. His YouTube series, Crash Course, provides educational videos on a variety of topics, including history, literature, and science.</a:t>
            </a:r>
            <a:endParaRPr sz="1150">
              <a:solidFill>
                <a:schemeClr val="dk1"/>
              </a:solidFill>
              <a:latin typeface="Inter"/>
              <a:ea typeface="Inter"/>
              <a:cs typeface="Inter"/>
              <a:sym typeface="Inter"/>
            </a:endParaRPr>
          </a:p>
        </p:txBody>
      </p:sp>
      <p:sp>
        <p:nvSpPr>
          <p:cNvPr id="149" name="Google Shape;149;p3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Nationalism in the Postcolonial Era (Exemplar)</a:t>
            </a:r>
            <a:endParaRPr sz="1800">
              <a:solidFill>
                <a:schemeClr val="dk1"/>
              </a:solidFill>
              <a:latin typeface="Halant"/>
              <a:ea typeface="Halant"/>
              <a:cs typeface="Halant"/>
              <a:sym typeface="Halant"/>
            </a:endParaRPr>
          </a:p>
        </p:txBody>
      </p:sp>
      <p:sp>
        <p:nvSpPr>
          <p:cNvPr id="150" name="Google Shape;150;p37"/>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51" name="Google Shape;151;p37"/>
          <p:cNvSpPr txBox="1"/>
          <p:nvPr/>
        </p:nvSpPr>
        <p:spPr>
          <a:xfrm>
            <a:off x="329100" y="6717975"/>
            <a:ext cx="6657000" cy="220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World War II make it harder for European powers to keep control of their colonies?</a:t>
            </a:r>
            <a:br>
              <a:rPr b="1"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br>
              <a:rPr b="1" lang="en" sz="1200">
                <a:solidFill>
                  <a:schemeClr val="dk1"/>
                </a:solidFill>
                <a:latin typeface="Inter"/>
                <a:ea typeface="Inter"/>
                <a:cs typeface="Inter"/>
                <a:sym typeface="Inter"/>
              </a:rPr>
            </a:b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common challenges new nations faced after decolonization?</a:t>
            </a:r>
            <a:br>
              <a:rPr b="1"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highlight>
                  <a:schemeClr val="accent4"/>
                </a:highlight>
                <a:latin typeface="Inter"/>
                <a:ea typeface="Inter"/>
                <a:cs typeface="Inter"/>
                <a:sym typeface="Inter"/>
              </a:rPr>
              <a:t>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Comparison</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Source 1: Cuba</a:t>
            </a:r>
            <a:endParaRPr sz="1800">
              <a:solidFill>
                <a:schemeClr val="dk1"/>
              </a:solidFill>
              <a:latin typeface="Plus Jakarta Sans"/>
              <a:ea typeface="Plus Jakarta Sans"/>
              <a:cs typeface="Plus Jakarta Sans"/>
              <a:sym typeface="Plus Jakarta Sans"/>
            </a:endParaRPr>
          </a:p>
        </p:txBody>
      </p:sp>
      <p:sp>
        <p:nvSpPr>
          <p:cNvPr id="157" name="Google Shape;157;p38"/>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67182" y="9080755"/>
            <a:ext cx="400127" cy="400127"/>
          </a:xfrm>
          <a:prstGeom prst="rect">
            <a:avLst/>
          </a:prstGeom>
          <a:noFill/>
          <a:ln>
            <a:noFill/>
          </a:ln>
        </p:spPr>
      </p:pic>
      <p:sp>
        <p:nvSpPr>
          <p:cNvPr id="159" name="Google Shape;159;p38"/>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03550" y="147760"/>
            <a:ext cx="980459" cy="406567"/>
          </a:xfrm>
          <a:prstGeom prst="rect">
            <a:avLst/>
          </a:prstGeom>
          <a:noFill/>
          <a:ln>
            <a:noFill/>
          </a:ln>
        </p:spPr>
      </p:pic>
      <p:graphicFrame>
        <p:nvGraphicFramePr>
          <p:cNvPr id="161" name="Google Shape;161;p38"/>
          <p:cNvGraphicFramePr/>
          <p:nvPr/>
        </p:nvGraphicFramePr>
        <p:xfrm>
          <a:off x="367177" y="690516"/>
          <a:ext cx="3000000" cy="3000000"/>
        </p:xfrm>
        <a:graphic>
          <a:graphicData uri="http://schemas.openxmlformats.org/drawingml/2006/table">
            <a:tbl>
              <a:tblPr>
                <a:noFill/>
                <a:tableStyleId>{1E8E0A75-D6E3-49A5-9076-A79D78BF4F47}</a:tableStyleId>
              </a:tblPr>
              <a:tblGrid>
                <a:gridCol w="6642075"/>
              </a:tblGrid>
              <a:tr h="416425">
                <a:tc>
                  <a:txBody>
                    <a:bodyPr/>
                    <a:lstStyle/>
                    <a:p>
                      <a:pPr indent="0" lvl="0" marL="0" rtl="0" algn="l">
                        <a:spcBef>
                          <a:spcPts val="0"/>
                        </a:spcBef>
                        <a:spcAft>
                          <a:spcPts val="0"/>
                        </a:spcAft>
                        <a:buNone/>
                      </a:pPr>
                      <a:r>
                        <a:rPr lang="en" sz="1100">
                          <a:latin typeface="Halant"/>
                          <a:ea typeface="Halant"/>
                          <a:cs typeface="Halant"/>
                          <a:sym typeface="Halant"/>
                        </a:rPr>
                        <a:t>Source: Fidel Castro, “Court Statement,’” October 16, 1953.</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Fidel Castro was a Cuban nationalist and revolutionary who would later become the leader of Cuba after the 1959 revolution. This excerpt comes from his 1953 court speech, “History Will Absolve Me,” following a failed uprising against the dictatorship of Fulgencio Batista.</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Let me tell you a story: Once upon a time there was a Republic. It had its Constitution, its laws, its freedoms, a President, a Congress and Courts of Law. Everyone could assemble, associate, speak and write with complete freedom. The people were not satisfied with the government officials at that time, but they had the power to elect new officials and only a few days remained before they would do so. Public opinion was respected and heeded and all problems of common interest were freely discussed… This people had suffered greatly and although it was unhappy, it longed to be happy and had a right to be happy. It had been deceived many times and it looked upon the past with real horror. This country innocently believed that such a past could not return; the people were proud of their love of freedom and they carried their heads high in the conviction that liberty would be respected as a sacred right. They felt confident that no one would dare commit the crime of violating their democratic institutions. They wanted a change for the better, aspired to progress; and they saw all this at hand. All their hope was in the future.</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Poor country! One morning the citizens woke up dismayed; under the cover of night, while the people slept, the ghosts of the past had conspired and has seized the citizenry by its hands, its feet, and its neck… No; it was no nightmare; it was a sad and terrible reality: a man named Fulgencio Batista had just perpetrated the appalling crime that no one had expected.</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Then a humble citizen of that people, a citizen who wished to believe in the laws of the Republic, in the integrity of its judges, whom he had seen vent their fury against the underprivileged, searched through a Social Defense Code to see what punishment society prescribed for the author of such a coup…</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Without telling anyone, Code in one hand and a deposition in the other, that citizen went to the old city building, that old building which housed the Court competent and under obligation to bring cause against and punish those responsible for this deed. He presented a writ denouncing the crimes and asking that Fulgencio Batista and his seventeen accomplices be sentenced to 108 years in prison as decreed by the Social Defense Code…</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Days and months passed. What a disappointment! The accused remained unmolested: he strode up and down the country like a great lord and was called Honorable Sir and General: he removed and replaced judges at will…</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Once more the days and the months rolled by, the people wearied of mockery and abuses. There is a limit to tolerance! The struggle began against this man who was disregarding the law, who had usurped power by the use of violence against the will of the people, who was guilty of aggression against the established order, had tortured, murdered, imprisoned and prosecuted those who had taken up the struggle to defend the law and to restore freedom to the people.</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357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Honorable Judges: I am that humble citizen who one day demanded in vain that the Courts punish the power-hungry men who had violated the law and torn our institutions to shreds. Now that it is I who am accused for attempting to overthrow this illegal regime and to restore the legitimate Constitution of the Republic…</a:t>
                      </a:r>
                      <a:endParaRPr sz="11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39"/>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Evaluating Evidence</a:t>
            </a:r>
            <a:endParaRPr sz="2400">
              <a:solidFill>
                <a:schemeClr val="dk1"/>
              </a:solidFill>
              <a:latin typeface="Plus Jakarta Sans"/>
              <a:ea typeface="Plus Jakarta Sans"/>
              <a:cs typeface="Plus Jakarta Sans"/>
              <a:sym typeface="Plus Jakarta Sans"/>
            </a:endParaRPr>
          </a:p>
        </p:txBody>
      </p:sp>
      <p:sp>
        <p:nvSpPr>
          <p:cNvPr id="167" name="Google Shape;167;p3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68" name="Google Shape;168;p39"/>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69" name="Google Shape;169;p3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70" name="Google Shape;170;p39"/>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71" name="Google Shape;171;p39"/>
          <p:cNvSpPr txBox="1"/>
          <p:nvPr/>
        </p:nvSpPr>
        <p:spPr>
          <a:xfrm>
            <a:off x="1504541" y="1209695"/>
            <a:ext cx="53691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000">
                <a:solidFill>
                  <a:schemeClr val="dk1"/>
                </a:solidFill>
                <a:latin typeface="Plus Jakarta Sans"/>
                <a:ea typeface="Plus Jakarta Sans"/>
                <a:cs typeface="Plus Jakarta Sans"/>
                <a:sym typeface="Plus Jakarta Sans"/>
              </a:rPr>
              <a:t>Directions</a:t>
            </a:r>
            <a:r>
              <a:rPr lang="en" sz="1000">
                <a:solidFill>
                  <a:schemeClr val="dk1"/>
                </a:solidFill>
                <a:latin typeface="Plus Jakarta Sans"/>
                <a:ea typeface="Plus Jakarta Sans"/>
                <a:cs typeface="Plus Jakarta Sans"/>
                <a:sym typeface="Plus Jakarta Sans"/>
              </a:rPr>
              <a:t>: </a:t>
            </a:r>
            <a:r>
              <a:rPr lang="en" sz="1000">
                <a:solidFill>
                  <a:srgbClr val="1D1C1D"/>
                </a:solidFill>
                <a:highlight>
                  <a:srgbClr val="F8F8F8"/>
                </a:highlight>
                <a:latin typeface="Plus Jakarta Sans"/>
                <a:ea typeface="Plus Jakarta Sans"/>
                <a:cs typeface="Plus Jakarta Sans"/>
                <a:sym typeface="Plus Jakarta Sans"/>
              </a:rPr>
              <a:t>Identify a claim made by the text.  Provide two quotes that support the claim. Next, explain how each quote supports the claim. Then, during the classroom report outs, record how each leader demonstrated nationalism.</a:t>
            </a:r>
            <a:endParaRPr sz="1000">
              <a:solidFill>
                <a:schemeClr val="dk1"/>
              </a:solidFill>
              <a:latin typeface="Plus Jakarta Sans"/>
              <a:ea typeface="Plus Jakarta Sans"/>
              <a:cs typeface="Plus Jakarta Sans"/>
              <a:sym typeface="Plus Jakarta Sans"/>
            </a:endParaRPr>
          </a:p>
        </p:txBody>
      </p:sp>
      <p:sp>
        <p:nvSpPr>
          <p:cNvPr id="172" name="Google Shape;172;p39"/>
          <p:cNvSpPr txBox="1"/>
          <p:nvPr/>
        </p:nvSpPr>
        <p:spPr>
          <a:xfrm>
            <a:off x="441459" y="22578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Cuban Nationalism</a:t>
            </a:r>
            <a:endParaRPr b="1" sz="1200">
              <a:latin typeface="Inter"/>
              <a:ea typeface="Inter"/>
              <a:cs typeface="Inter"/>
              <a:sym typeface="Inter"/>
            </a:endParaRPr>
          </a:p>
        </p:txBody>
      </p:sp>
      <p:sp>
        <p:nvSpPr>
          <p:cNvPr id="173" name="Google Shape;173;p39"/>
          <p:cNvSpPr txBox="1"/>
          <p:nvPr/>
        </p:nvSpPr>
        <p:spPr>
          <a:xfrm>
            <a:off x="2736047" y="22578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pic>
        <p:nvPicPr>
          <p:cNvPr id="174" name="Google Shape;174;p39"/>
          <p:cNvPicPr preferRelativeResize="0"/>
          <p:nvPr/>
        </p:nvPicPr>
        <p:blipFill>
          <a:blip r:embed="rId5">
            <a:alphaModFix/>
          </a:blip>
          <a:stretch>
            <a:fillRect/>
          </a:stretch>
        </p:blipFill>
        <p:spPr>
          <a:xfrm>
            <a:off x="441459" y="1113895"/>
            <a:ext cx="895341" cy="895341"/>
          </a:xfrm>
          <a:prstGeom prst="rect">
            <a:avLst/>
          </a:prstGeom>
          <a:noFill/>
          <a:ln>
            <a:noFill/>
          </a:ln>
        </p:spPr>
      </p:pic>
      <p:graphicFrame>
        <p:nvGraphicFramePr>
          <p:cNvPr id="175" name="Google Shape;175;p39"/>
          <p:cNvGraphicFramePr/>
          <p:nvPr/>
        </p:nvGraphicFramePr>
        <p:xfrm>
          <a:off x="441647" y="3929291"/>
          <a:ext cx="3000000" cy="3000000"/>
        </p:xfrm>
        <a:graphic>
          <a:graphicData uri="http://schemas.openxmlformats.org/drawingml/2006/table">
            <a:tbl>
              <a:tblPr>
                <a:noFill/>
                <a:tableStyleId>{0ED15680-3D41-4D0F-939F-AA86D3064B91}</a:tableStyleId>
              </a:tblPr>
              <a:tblGrid>
                <a:gridCol w="3216150"/>
                <a:gridCol w="3216150"/>
              </a:tblGrid>
              <a:tr h="451775">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Support Claim</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bl>
          </a:graphicData>
        </a:graphic>
      </p:graphicFrame>
      <p:sp>
        <p:nvSpPr>
          <p:cNvPr id="176" name="Google Shape;176;p39"/>
          <p:cNvSpPr/>
          <p:nvPr/>
        </p:nvSpPr>
        <p:spPr>
          <a:xfrm rot="-5400000">
            <a:off x="3803944" y="13272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graphicFrame>
        <p:nvGraphicFramePr>
          <p:cNvPr id="177" name="Google Shape;177;p39"/>
          <p:cNvGraphicFramePr/>
          <p:nvPr/>
        </p:nvGraphicFramePr>
        <p:xfrm>
          <a:off x="441650" y="6616900"/>
          <a:ext cx="3000000" cy="3000000"/>
        </p:xfrm>
        <a:graphic>
          <a:graphicData uri="http://schemas.openxmlformats.org/drawingml/2006/table">
            <a:tbl>
              <a:tblPr>
                <a:noFill/>
                <a:tableStyleId>{0ED15680-3D41-4D0F-939F-AA86D3064B91}</a:tableStyleId>
              </a:tblPr>
              <a:tblGrid>
                <a:gridCol w="2144100"/>
                <a:gridCol w="2144100"/>
                <a:gridCol w="2144100"/>
              </a:tblGrid>
              <a:tr h="381000">
                <a:tc>
                  <a:txBody>
                    <a:bodyPr/>
                    <a:lstStyle/>
                    <a:p>
                      <a:pPr indent="0" lvl="0" marL="0" rtl="0" algn="ctr">
                        <a:spcBef>
                          <a:spcPts val="0"/>
                        </a:spcBef>
                        <a:spcAft>
                          <a:spcPts val="0"/>
                        </a:spcAft>
                        <a:buNone/>
                      </a:pPr>
                      <a:r>
                        <a:rPr lang="en" sz="1300">
                          <a:latin typeface="Inter"/>
                          <a:ea typeface="Inter"/>
                          <a:cs typeface="Inter"/>
                          <a:sym typeface="Inter"/>
                        </a:rPr>
                        <a:t>Fidel Castro (Cuba)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Mao Zedong (China)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Ho Chi Minh (Vietnam)</a:t>
                      </a:r>
                      <a:endParaRPr sz="13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1" name="Shape 181"/>
        <p:cNvGrpSpPr/>
        <p:nvPr/>
      </p:nvGrpSpPr>
      <p:grpSpPr>
        <a:xfrm>
          <a:off x="0" y="0"/>
          <a:ext cx="0" cy="0"/>
          <a:chOff x="0" y="0"/>
          <a:chExt cx="0" cy="0"/>
        </a:xfrm>
      </p:grpSpPr>
      <p:pic>
        <p:nvPicPr>
          <p:cNvPr id="182" name="Google Shape;182;p4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3" name="Google Shape;183;p4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4" name="Google Shape;184;p4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85" name="Google Shape;185;p4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“Who said it?”</a:t>
            </a:r>
            <a:endParaRPr sz="1800">
              <a:solidFill>
                <a:schemeClr val="dk1"/>
              </a:solidFill>
              <a:latin typeface="Halant"/>
              <a:ea typeface="Halant"/>
              <a:cs typeface="Halant"/>
              <a:sym typeface="Halant"/>
            </a:endParaRPr>
          </a:p>
        </p:txBody>
      </p:sp>
      <p:sp>
        <p:nvSpPr>
          <p:cNvPr id="186" name="Google Shape;186;p40"/>
          <p:cNvSpPr txBox="1"/>
          <p:nvPr/>
        </p:nvSpPr>
        <p:spPr>
          <a:xfrm>
            <a:off x="428450" y="483000"/>
            <a:ext cx="6715200" cy="768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First, write the source name and country you read about and then rewrite one of the quotes from your graphic organizer. Then, mingle with your classmates. Find four students, share your quotes, and complete the table below.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My Source (Name + Country: ___________________________________________________</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Quote: </a:t>
            </a:r>
            <a:endParaRPr sz="1200">
              <a:solidFill>
                <a:schemeClr val="dk1"/>
              </a:solidFill>
              <a:latin typeface="Inter"/>
              <a:ea typeface="Inter"/>
              <a:cs typeface="Inter"/>
              <a:sym typeface="Inter"/>
            </a:endParaRPr>
          </a:p>
        </p:txBody>
      </p:sp>
      <p:graphicFrame>
        <p:nvGraphicFramePr>
          <p:cNvPr id="187" name="Google Shape;187;p40"/>
          <p:cNvGraphicFramePr/>
          <p:nvPr/>
        </p:nvGraphicFramePr>
        <p:xfrm>
          <a:off x="441500" y="2766138"/>
          <a:ext cx="3000000" cy="3000000"/>
        </p:xfrm>
        <a:graphic>
          <a:graphicData uri="http://schemas.openxmlformats.org/drawingml/2006/table">
            <a:tbl>
              <a:tblPr>
                <a:noFill/>
                <a:tableStyleId>{0ED15680-3D41-4D0F-939F-AA86D3064B91}</a:tableStyleId>
              </a:tblPr>
              <a:tblGrid>
                <a:gridCol w="1134600"/>
                <a:gridCol w="1324400"/>
                <a:gridCol w="1324400"/>
                <a:gridCol w="1324400"/>
                <a:gridCol w="1324400"/>
              </a:tblGrid>
              <a:tr h="381000">
                <a:tc>
                  <a:txBody>
                    <a:bodyPr/>
                    <a:lstStyle/>
                    <a:p>
                      <a:pPr indent="0" lvl="0" marL="0" rtl="0" algn="ctr">
                        <a:spcBef>
                          <a:spcPts val="0"/>
                        </a:spcBef>
                        <a:spcAft>
                          <a:spcPts val="0"/>
                        </a:spcAft>
                        <a:buNone/>
                      </a:pPr>
                      <a:r>
                        <a:rPr b="1" lang="en" sz="1100">
                          <a:latin typeface="Inter"/>
                          <a:ea typeface="Inter"/>
                          <a:cs typeface="Inter"/>
                          <a:sym typeface="Inter"/>
                        </a:rPr>
                        <a:t>Student Name</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845325">
                <a:tc>
                  <a:txBody>
                    <a:bodyPr/>
                    <a:lstStyle/>
                    <a:p>
                      <a:pPr indent="0" lvl="0" marL="0" rtl="0" algn="ctr">
                        <a:spcBef>
                          <a:spcPts val="0"/>
                        </a:spcBef>
                        <a:spcAft>
                          <a:spcPts val="0"/>
                        </a:spcAft>
                        <a:buNone/>
                      </a:pPr>
                      <a:r>
                        <a:rPr b="1" lang="en" sz="1100">
                          <a:latin typeface="Inter"/>
                          <a:ea typeface="Inter"/>
                          <a:cs typeface="Inter"/>
                          <a:sym typeface="Inter"/>
                        </a:rPr>
                        <a:t>Quote Main Idea</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100">
                          <a:latin typeface="Inter"/>
                          <a:ea typeface="Inter"/>
                          <a:cs typeface="Inter"/>
                          <a:sym typeface="Inter"/>
                        </a:rPr>
                        <a:t>Guess Who Said It</a:t>
                      </a:r>
                      <a:endParaRPr b="1" sz="11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Fidel Castro, Cuba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Mao Zedong, China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Ho Chi Minh, Vietnam</a:t>
                      </a:r>
                      <a:endParaRPr b="1" sz="9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A</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B</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C</a:t>
                      </a:r>
                      <a:endParaRPr>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rPr b="1" lang="en" sz="1100">
                          <a:latin typeface="Inter"/>
                          <a:ea typeface="Inter"/>
                          <a:cs typeface="Inter"/>
                          <a:sym typeface="Inter"/>
                        </a:rPr>
                        <a:t>Were you correct?</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Y        N</a:t>
                      </a:r>
                      <a:endParaRPr b="1" sz="16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